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23"/>
  </p:notesMasterIdLst>
  <p:sldIdLst>
    <p:sldId id="310" r:id="rId2"/>
    <p:sldId id="345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</p:sldIdLst>
  <p:sldSz cx="9144000" cy="6858000" type="screen4x3"/>
  <p:notesSz cx="6858000" cy="9144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0000"/>
    <a:srgbClr val="3366FF"/>
    <a:srgbClr val="C0C0C0"/>
    <a:srgbClr val="4D4D4D"/>
    <a:srgbClr val="FF9933"/>
    <a:srgbClr val="B2B2B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4E890349-7DE9-47F5-90D8-5660E4A87B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90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90349-7DE9-47F5-90D8-5660E4A87B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640C0-E883-4D18-AD7A-2D9ADDDCFF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B6E77-3360-4320-98FA-D3C770EFD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5FFCB-6174-45E3-B6B9-3647FCEDA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703FB-1BF4-44E0-A1C7-B90F84AF4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E1DA-1675-43C6-A22D-5A42E8F190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34C7A-E612-4636-B83A-FD47EAC30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005C8-1826-4414-98C4-A5D1210948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2791-7635-49EE-904F-A8575E52B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AC61-CE67-4BB0-A453-1A530DD06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7FF7E-415F-41D1-98CB-63472830D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8B524-9B9C-407B-9BE1-67B03AE1E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FF"/>
            </a:gs>
            <a:gs pos="100000">
              <a:srgbClr val="663997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F63C7CED-919D-4F92-8844-64B971DD1B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slide" Target="slide12.xml"/><Relationship Id="rId12" Type="http://schemas.openxmlformats.org/officeDocument/2006/relationships/slide" Target="slide14.xml"/><Relationship Id="rId13" Type="http://schemas.openxmlformats.org/officeDocument/2006/relationships/slide" Target="slide16.xml"/><Relationship Id="rId14" Type="http://schemas.openxmlformats.org/officeDocument/2006/relationships/slide" Target="slide6.xml"/><Relationship Id="rId15" Type="http://schemas.openxmlformats.org/officeDocument/2006/relationships/slide" Target="slide4.xml"/><Relationship Id="rId16" Type="http://schemas.openxmlformats.org/officeDocument/2006/relationships/slide" Target="slide8.xml"/><Relationship Id="rId17" Type="http://schemas.openxmlformats.org/officeDocument/2006/relationships/slide" Target="slide2.xml"/><Relationship Id="rId1" Type="http://schemas.microsoft.com/office/2007/relationships/media" Target="../media/media1.WAV"/><Relationship Id="rId2" Type="http://schemas.openxmlformats.org/officeDocument/2006/relationships/audio" Target="../media/media1.WAV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slide" Target="slide18.xml"/><Relationship Id="rId9" Type="http://schemas.openxmlformats.org/officeDocument/2006/relationships/slide" Target="slide20.xml"/><Relationship Id="rId10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audio" Target="../media/audio2.wav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4" Type="http://schemas.openxmlformats.org/officeDocument/2006/relationships/slide" Target="slide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7" name="Picture 5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3276600"/>
            <a:ext cx="304800" cy="304800"/>
          </a:xfrm>
          <a:prstGeom prst="rect">
            <a:avLst/>
          </a:prstGeom>
          <a:noFill/>
        </p:spPr>
      </p:pic>
      <p:pic>
        <p:nvPicPr>
          <p:cNvPr id="125955" name="Picture 3" descr="millionaire money li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21238" y="304800"/>
            <a:ext cx="4056062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5956" name="Picture 4" descr="millionaire logo smal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1981200"/>
            <a:ext cx="3429000" cy="2898775"/>
          </a:xfrm>
          <a:prstGeom prst="rect">
            <a:avLst/>
          </a:prstGeom>
          <a:noFill/>
        </p:spPr>
      </p:pic>
      <p:sp>
        <p:nvSpPr>
          <p:cNvPr id="125958" name="Oval 6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00600" y="2133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59" name="Oval 7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800600" y="1752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0" name="Oval 8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4800600" y="2514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1" name="Oval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800600" y="2895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2" name="Oval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800600" y="4495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3" name="Oval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800600" y="4114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4" name="Oval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800600" y="3733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5" name="Oval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4800600" y="32766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6" name="Oval 1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800600" y="1295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7" name="Oval 1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800600" y="914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8" name="Oval 16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4800600" y="5257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69" name="Oval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4800600" y="5638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0" name="Oval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800600" y="48768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2" name="Oval 20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4800600" y="60960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3" name="Oval 2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800600" y="533400"/>
            <a:ext cx="228600" cy="228600"/>
          </a:xfrm>
          <a:prstGeom prst="ellipse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609600" y="381000"/>
            <a:ext cx="3962400" cy="55399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Tempus Sans ITC" pitchFamily="82" charset="0"/>
              </a:rPr>
              <a:t>Unit 1 Brain </a:t>
            </a:r>
            <a:r>
              <a:rPr lang="en-US" b="0" dirty="0">
                <a:latin typeface="Tempus Sans ITC" pitchFamily="82" charset="0"/>
              </a:rPr>
              <a:t>Cram</a:t>
            </a:r>
          </a:p>
        </p:txBody>
      </p:sp>
      <p:sp>
        <p:nvSpPr>
          <p:cNvPr id="125975" name="Text Box 23"/>
          <p:cNvSpPr txBox="1">
            <a:spLocks noChangeArrowheads="1"/>
          </p:cNvSpPr>
          <p:nvPr/>
        </p:nvSpPr>
        <p:spPr bwMode="auto">
          <a:xfrm>
            <a:off x="541229" y="5019675"/>
            <a:ext cx="3624485" cy="193899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Tahoma" pitchFamily="34" charset="0"/>
              </a:rPr>
              <a:t>Mrs. Coffey</a:t>
            </a:r>
          </a:p>
          <a:p>
            <a:endParaRPr lang="en-US" dirty="0">
              <a:latin typeface="Tahoma" pitchFamily="34" charset="0"/>
            </a:endParaRPr>
          </a:p>
          <a:p>
            <a:r>
              <a:rPr lang="en-US" dirty="0" smtClean="0">
                <a:latin typeface="Tahoma" pitchFamily="34" charset="0"/>
              </a:rPr>
              <a:t>6</a:t>
            </a:r>
            <a:r>
              <a:rPr lang="en-US" baseline="30000" dirty="0" smtClean="0">
                <a:latin typeface="Tahoma" pitchFamily="34" charset="0"/>
              </a:rPr>
              <a:t>th </a:t>
            </a:r>
            <a:r>
              <a:rPr lang="en-US" dirty="0" smtClean="0">
                <a:latin typeface="Tahoma" pitchFamily="34" charset="0"/>
              </a:rPr>
              <a:t>Grade Religion</a:t>
            </a:r>
            <a:endParaRPr lang="en-US" dirty="0">
              <a:latin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advTm="2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8408" fill="hold"/>
                                        <p:tgtEl>
                                          <p:spTgt spid="1259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5957"/>
                </p:tgtEl>
              </p:cMediaNode>
            </p:audio>
          </p:childTnLst>
        </p:cTn>
      </p:par>
    </p:tnLst>
    <p:bldLst>
      <p:bldP spid="125974" grpId="0" autoUpdateAnimBg="0"/>
      <p:bldP spid="12597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59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3060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3061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062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3063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64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3065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3066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67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306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3074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 priest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3075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3076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3077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At Mass, we celebrate the Sacrifice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that  _____________ made for us.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3078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9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3080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3081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3082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3083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84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3085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3086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3087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3088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89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90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91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3093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3094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Joseph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3095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Jesus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4085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086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4087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88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089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4090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091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09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3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4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5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6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098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rainbow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piety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4100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4101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When God made a promise to Noah, he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began an everlasting _____________ with us.  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4102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3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04" name="Group 24"/>
          <p:cNvGrpSpPr>
            <a:grpSpLocks/>
          </p:cNvGrpSpPr>
          <p:nvPr/>
        </p:nvGrpSpPr>
        <p:grpSpPr bwMode="auto">
          <a:xfrm>
            <a:off x="152400" y="5257800"/>
            <a:ext cx="8686800" cy="990600"/>
            <a:chOff x="144" y="2496"/>
            <a:chExt cx="5472" cy="624"/>
          </a:xfrm>
        </p:grpSpPr>
        <p:sp>
          <p:nvSpPr>
            <p:cNvPr id="174105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106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4107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08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4109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4110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111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4112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3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4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5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6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7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4118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 smtClean="0">
                <a:solidFill>
                  <a:srgbClr val="C0C0C0"/>
                </a:solidFill>
                <a:latin typeface="Arial" charset="0"/>
              </a:rPr>
              <a:t>eucharist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4119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covenant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5108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5109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110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5111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2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5113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5114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5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511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7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8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19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5121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5122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Salvation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Eucharist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5124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5125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At Mass we receive the body and blood of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Christ- or the ___________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5126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27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128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5129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5130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5131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32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5133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5134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35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5136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37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38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39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5140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5141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5142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Sabbath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Canticle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31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6133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34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6135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36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6137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6138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39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614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41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4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43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6145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6146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soldiers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6147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 smtClean="0">
                <a:solidFill>
                  <a:srgbClr val="C0C0C0"/>
                </a:solidFill>
                <a:latin typeface="Arial" charset="0"/>
              </a:rPr>
              <a:t>persecuters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6148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6149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What do we call ordinary people with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extraordinary faith who gave up their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lives for their belief in Christ? 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6150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1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152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6153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54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6155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56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6157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6158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159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6160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61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62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63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164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6165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6166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crusaders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6167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martyrs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55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7156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7157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158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7159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60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7161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7162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63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7164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5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7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68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7169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unfaithful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7171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pious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7172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7173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Joseph (Old Testament) had 11 brothers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who were ____________.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7174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5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7176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7177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7178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7179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80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7181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7182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183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7184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5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6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7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188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7189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7190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jealous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7191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martyrs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79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8180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8181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182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8183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4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185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8186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187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818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9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0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1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92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8194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Sacrifice, </a:t>
            </a:r>
            <a:r>
              <a:rPr lang="en-US" sz="1400" dirty="0" err="1" smtClean="0">
                <a:solidFill>
                  <a:srgbClr val="C0C0C0"/>
                </a:solidFill>
                <a:latin typeface="Arial" charset="0"/>
              </a:rPr>
              <a:t>eucharist</a:t>
            </a: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 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8195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Martyr, faith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8196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8197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Abraham was told to ____________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his son Isaac to show his ___________.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8198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9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200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8201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202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8203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04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8205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8206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207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8208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09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10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11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8213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8214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Sacrifice, fidelity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8215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Piety, faith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03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9204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9205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06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9207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08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209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9210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11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921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3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4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5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16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9217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9218" name="Text Box 18"/>
          <p:cNvSpPr txBox="1">
            <a:spLocks noChangeArrowheads="1"/>
          </p:cNvSpPr>
          <p:nvPr/>
        </p:nvSpPr>
        <p:spPr bwMode="auto">
          <a:xfrm>
            <a:off x="16764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9219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9220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9221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Isaac’s wife, who favored Jacob, was ________.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9222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9223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9224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9225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9226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9227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28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229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9230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9231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9232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3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4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5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9236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9237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9238" name="Text Box 38"/>
          <p:cNvSpPr txBox="1">
            <a:spLocks noChangeArrowheads="1"/>
          </p:cNvSpPr>
          <p:nvPr/>
        </p:nvSpPr>
        <p:spPr bwMode="auto">
          <a:xfrm>
            <a:off x="15240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Sarah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9239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Rebecca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16764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Deborah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AutoShape 2"/>
          <p:cNvSpPr>
            <a:spLocks noChangeArrowheads="1"/>
          </p:cNvSpPr>
          <p:nvPr/>
        </p:nvSpPr>
        <p:spPr bwMode="auto">
          <a:xfrm>
            <a:off x="838200" y="914400"/>
            <a:ext cx="7467600" cy="4876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0227" name="Group 3"/>
          <p:cNvGrpSpPr>
            <a:grpSpLocks/>
          </p:cNvGrpSpPr>
          <p:nvPr/>
        </p:nvGrpSpPr>
        <p:grpSpPr bwMode="auto">
          <a:xfrm flipH="1">
            <a:off x="1371600" y="2133600"/>
            <a:ext cx="6019800" cy="2590800"/>
            <a:chOff x="2976" y="2496"/>
            <a:chExt cx="2640" cy="624"/>
          </a:xfrm>
        </p:grpSpPr>
        <p:sp>
          <p:nvSpPr>
            <p:cNvPr id="180228" name="Line 4"/>
            <p:cNvSpPr>
              <a:spLocks noChangeShapeType="1"/>
            </p:cNvSpPr>
            <p:nvPr/>
          </p:nvSpPr>
          <p:spPr bwMode="auto">
            <a:xfrm>
              <a:off x="5328" y="2809"/>
              <a:ext cx="288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29" name="AutoShape 5"/>
            <p:cNvSpPr>
              <a:spLocks noChangeArrowheads="1"/>
            </p:cNvSpPr>
            <p:nvPr/>
          </p:nvSpPr>
          <p:spPr bwMode="auto">
            <a:xfrm>
              <a:off x="2976" y="2496"/>
              <a:ext cx="2352" cy="624"/>
            </a:xfrm>
            <a:prstGeom prst="flowChartPreparation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3124200" cy="24622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Bonus Question #1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What activity did we do to show Sacrifice during this unit?</a:t>
            </a:r>
            <a:endParaRPr lang="en-US" sz="2400" b="0" dirty="0"/>
          </a:p>
          <a:p>
            <a:pPr>
              <a:spcBef>
                <a:spcPct val="50000"/>
              </a:spcBef>
            </a:pPr>
            <a:endParaRPr lang="en-US" sz="2800" b="0" dirty="0"/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AutoShape 2"/>
          <p:cNvSpPr>
            <a:spLocks noChangeArrowheads="1"/>
          </p:cNvSpPr>
          <p:nvPr/>
        </p:nvSpPr>
        <p:spPr bwMode="auto">
          <a:xfrm>
            <a:off x="838200" y="914400"/>
            <a:ext cx="7467600" cy="4876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1251" name="Group 3"/>
          <p:cNvGrpSpPr>
            <a:grpSpLocks/>
          </p:cNvGrpSpPr>
          <p:nvPr/>
        </p:nvGrpSpPr>
        <p:grpSpPr bwMode="auto">
          <a:xfrm flipH="1">
            <a:off x="1371600" y="2133600"/>
            <a:ext cx="6019800" cy="2590800"/>
            <a:chOff x="2976" y="2496"/>
            <a:chExt cx="2640" cy="624"/>
          </a:xfrm>
        </p:grpSpPr>
        <p:sp>
          <p:nvSpPr>
            <p:cNvPr id="181252" name="Line 4"/>
            <p:cNvSpPr>
              <a:spLocks noChangeShapeType="1"/>
            </p:cNvSpPr>
            <p:nvPr/>
          </p:nvSpPr>
          <p:spPr bwMode="auto">
            <a:xfrm>
              <a:off x="5328" y="2809"/>
              <a:ext cx="288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" name="AutoShape 5"/>
            <p:cNvSpPr>
              <a:spLocks noChangeArrowheads="1"/>
            </p:cNvSpPr>
            <p:nvPr/>
          </p:nvSpPr>
          <p:spPr bwMode="auto">
            <a:xfrm>
              <a:off x="2976" y="2496"/>
              <a:ext cx="2352" cy="624"/>
            </a:xfrm>
            <a:prstGeom prst="flowChartPreparation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1254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3124200" cy="24622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Bonus Question #2</a:t>
            </a:r>
          </a:p>
          <a:p>
            <a:pPr>
              <a:spcBef>
                <a:spcPct val="50000"/>
              </a:spcBef>
            </a:pPr>
            <a:r>
              <a:rPr lang="en-US" sz="2800" b="0" dirty="0" smtClean="0"/>
              <a:t>What was the gesture we voted on as a class to seal out class oath</a:t>
            </a:r>
            <a:r>
              <a:rPr lang="en-US" sz="2800" b="0" dirty="0" smtClean="0"/>
              <a:t>? </a:t>
            </a:r>
            <a:r>
              <a:rPr lang="en-US" sz="2400" b="0" dirty="0" smtClean="0"/>
              <a:t>Explain it!</a:t>
            </a:r>
            <a:endParaRPr lang="en-US" sz="2800" b="0" dirty="0"/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AutoShape 2"/>
          <p:cNvSpPr>
            <a:spLocks noChangeArrowheads="1"/>
          </p:cNvSpPr>
          <p:nvPr/>
        </p:nvSpPr>
        <p:spPr bwMode="auto">
          <a:xfrm>
            <a:off x="838200" y="914400"/>
            <a:ext cx="7467600" cy="4876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2275" name="Group 3"/>
          <p:cNvGrpSpPr>
            <a:grpSpLocks/>
          </p:cNvGrpSpPr>
          <p:nvPr/>
        </p:nvGrpSpPr>
        <p:grpSpPr bwMode="auto">
          <a:xfrm flipH="1">
            <a:off x="1371600" y="2133600"/>
            <a:ext cx="6019800" cy="2590800"/>
            <a:chOff x="2976" y="2496"/>
            <a:chExt cx="2640" cy="624"/>
          </a:xfrm>
        </p:grpSpPr>
        <p:sp>
          <p:nvSpPr>
            <p:cNvPr id="182276" name="Line 4"/>
            <p:cNvSpPr>
              <a:spLocks noChangeShapeType="1"/>
            </p:cNvSpPr>
            <p:nvPr/>
          </p:nvSpPr>
          <p:spPr bwMode="auto">
            <a:xfrm>
              <a:off x="5328" y="2809"/>
              <a:ext cx="288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7" name="AutoShape 5"/>
            <p:cNvSpPr>
              <a:spLocks noChangeArrowheads="1"/>
            </p:cNvSpPr>
            <p:nvPr/>
          </p:nvSpPr>
          <p:spPr bwMode="auto">
            <a:xfrm>
              <a:off x="2976" y="2496"/>
              <a:ext cx="2352" cy="624"/>
            </a:xfrm>
            <a:prstGeom prst="flowChartPreparation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3124200" cy="22159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Bonus Question #3</a:t>
            </a:r>
          </a:p>
          <a:p>
            <a:pPr>
              <a:spcBef>
                <a:spcPct val="50000"/>
              </a:spcBef>
            </a:pPr>
            <a:r>
              <a:rPr lang="en-US" sz="2000" b="0" dirty="0" smtClean="0"/>
              <a:t>Describe one dream we learned about from listening to the music from Joseph and the Amazing Technicolor </a:t>
            </a:r>
            <a:r>
              <a:rPr lang="en-US" sz="2000" b="0" dirty="0" err="1" smtClean="0"/>
              <a:t>Dreamcoat</a:t>
            </a:r>
            <a:r>
              <a:rPr lang="en-US" sz="2000" b="0" dirty="0" smtClean="0"/>
              <a:t>?</a:t>
            </a:r>
            <a:endParaRPr lang="en-US" sz="2000" b="0" dirty="0"/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19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2820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2821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822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2823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24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2825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2826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27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2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29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30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31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32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33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34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 covenant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 contract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62836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62837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 sacred agreement usually sealed by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 ritual or ceremony is…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62838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39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2840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62841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2842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2843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4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2845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2846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2847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2848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50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2852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53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2854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  commitment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2855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 rainbow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AutoShape 2"/>
          <p:cNvSpPr>
            <a:spLocks noChangeArrowheads="1"/>
          </p:cNvSpPr>
          <p:nvPr/>
        </p:nvSpPr>
        <p:spPr bwMode="auto">
          <a:xfrm>
            <a:off x="838200" y="914400"/>
            <a:ext cx="7467600" cy="4876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3299" name="Group 3"/>
          <p:cNvGrpSpPr>
            <a:grpSpLocks/>
          </p:cNvGrpSpPr>
          <p:nvPr/>
        </p:nvGrpSpPr>
        <p:grpSpPr bwMode="auto">
          <a:xfrm flipH="1">
            <a:off x="1371600" y="2133600"/>
            <a:ext cx="6019800" cy="2590800"/>
            <a:chOff x="2976" y="2496"/>
            <a:chExt cx="2640" cy="624"/>
          </a:xfrm>
        </p:grpSpPr>
        <p:sp>
          <p:nvSpPr>
            <p:cNvPr id="183300" name="Line 4"/>
            <p:cNvSpPr>
              <a:spLocks noChangeShapeType="1"/>
            </p:cNvSpPr>
            <p:nvPr/>
          </p:nvSpPr>
          <p:spPr bwMode="auto">
            <a:xfrm>
              <a:off x="5328" y="2809"/>
              <a:ext cx="288" cy="0"/>
            </a:xfrm>
            <a:prstGeom prst="line">
              <a:avLst/>
            </a:prstGeom>
            <a:noFill/>
            <a:ln w="285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1" name="AutoShape 5"/>
            <p:cNvSpPr>
              <a:spLocks noChangeArrowheads="1"/>
            </p:cNvSpPr>
            <p:nvPr/>
          </p:nvSpPr>
          <p:spPr bwMode="auto">
            <a:xfrm>
              <a:off x="2976" y="2496"/>
              <a:ext cx="2352" cy="624"/>
            </a:xfrm>
            <a:prstGeom prst="flowChartPreparation">
              <a:avLst/>
            </a:prstGeom>
            <a:solidFill>
              <a:srgbClr val="000000"/>
            </a:solidFill>
            <a:ln w="2857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302" name="Text Box 6"/>
          <p:cNvSpPr txBox="1">
            <a:spLocks noChangeArrowheads="1"/>
          </p:cNvSpPr>
          <p:nvPr/>
        </p:nvSpPr>
        <p:spPr bwMode="auto">
          <a:xfrm>
            <a:off x="3124200" y="2133600"/>
            <a:ext cx="3124200" cy="218521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Bonus Question #</a:t>
            </a:r>
            <a:r>
              <a:rPr lang="en-US" sz="2800" b="0" dirty="0" smtClean="0"/>
              <a:t>4</a:t>
            </a:r>
          </a:p>
          <a:p>
            <a:pPr>
              <a:spcBef>
                <a:spcPct val="50000"/>
              </a:spcBef>
            </a:pPr>
            <a:r>
              <a:rPr lang="en-US" sz="2400" b="0" dirty="0" smtClean="0"/>
              <a:t>What Jewish Holy Day did we learn about this month and what is the Holy Day about?</a:t>
            </a:r>
            <a:endParaRPr lang="en-US" sz="2400" b="0" dirty="0"/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2" name="Picture 2" descr="millionaire logo 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2362200"/>
            <a:ext cx="2532063" cy="2139950"/>
          </a:xfrm>
          <a:prstGeom prst="rect">
            <a:avLst/>
          </a:prstGeom>
          <a:noFill/>
        </p:spPr>
      </p:pic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2921000" y="557213"/>
            <a:ext cx="3332163" cy="762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114300" dir="54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4400"/>
              <a:t>Great Job!!!!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676400" y="4572000"/>
            <a:ext cx="5773760" cy="144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>
            <a:outerShdw dist="89803" dir="4912194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4400" dirty="0"/>
              <a:t>Thank you for playing</a:t>
            </a:r>
            <a:r>
              <a:rPr lang="en-US" sz="4400" dirty="0" smtClean="0"/>
              <a:t>!</a:t>
            </a:r>
          </a:p>
          <a:p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895600" y="5334000"/>
            <a:ext cx="320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Bonus Factum!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>
    <p:dissolve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"/>
                                        <p:tgtEl>
                                          <p:spTgt spid="184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build="p" autoUpdateAnimBg="0" advAuto="0"/>
      <p:bldP spid="184324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1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5892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5893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5894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5895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6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897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5898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899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590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1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3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04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905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906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Michael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5907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Raphael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65908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65909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Mary showed trust in God when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she said yes to the message this angel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brought to her…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  <a:p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65910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1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5912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65913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5914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5915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16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5917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5918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5919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5920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1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2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3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924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925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Gabriel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5927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Cabrini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15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6917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18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6919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0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21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6922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23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924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5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7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28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6929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6930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covenant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6931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fidelity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66932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66933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66934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5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6936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66937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6938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6939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0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941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6942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6943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6944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5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6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7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6948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6949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piety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6951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sacrifice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71600" y="10668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 smtClean="0">
                <a:latin typeface="Arial" pitchFamily="34" charset="0"/>
                <a:cs typeface="Arial" pitchFamily="34" charset="0"/>
              </a:rPr>
              <a:t>_________ shows faithfulness and loyalty to something or someone.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7941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7942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7943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4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7945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7946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47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7948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49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50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51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Rebecca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7955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67956" name="Group 20"/>
          <p:cNvGrpSpPr>
            <a:grpSpLocks/>
          </p:cNvGrpSpPr>
          <p:nvPr/>
        </p:nvGrpSpPr>
        <p:grpSpPr bwMode="auto">
          <a:xfrm>
            <a:off x="609600" y="609600"/>
            <a:ext cx="7848600" cy="2743200"/>
            <a:chOff x="432" y="384"/>
            <a:chExt cx="4944" cy="1728"/>
          </a:xfrm>
        </p:grpSpPr>
        <p:sp>
          <p:nvSpPr>
            <p:cNvPr id="167957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Who is the Mother of Jesus?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67958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9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7960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67961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7962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7963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4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7965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7966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7967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7968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69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70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71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72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7973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7974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Eve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7975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Sarah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63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8965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966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8967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968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969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8970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971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8972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73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74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75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76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8977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8978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piety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8979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sacrifice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68980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68981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An act of unselfish giving is…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68982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3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8984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68985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8986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8987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988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8989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8990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8991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8992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93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94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95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8996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8997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68998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helpful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68999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fidelity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87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69989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9990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69991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2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993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69994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5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6999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7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8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9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00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0001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0002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martyred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0003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  <a:cs typeface="Arial" charset="0"/>
              </a:rPr>
              <a:t>persecuted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0004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0005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Early Christians were ___________ or punished 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or their beliefs.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0006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7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0008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0009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0010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0011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012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0013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0014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015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0016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7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8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19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020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0021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0022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err="1" smtClean="0">
                <a:solidFill>
                  <a:srgbClr val="C0C0C0"/>
                </a:solidFill>
                <a:latin typeface="Arial" charset="0"/>
              </a:rPr>
              <a:t>patriarched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0023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sacrificed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11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1013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1014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1015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16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1017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1018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19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1020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1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3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1025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1026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Abraham, Joseph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1027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Rebecca, Esau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1028" name="Group 20"/>
          <p:cNvGrpSpPr>
            <a:grpSpLocks/>
          </p:cNvGrpSpPr>
          <p:nvPr/>
        </p:nvGrpSpPr>
        <p:grpSpPr bwMode="auto">
          <a:xfrm>
            <a:off x="609600" y="609600"/>
            <a:ext cx="7848600" cy="2743200"/>
            <a:chOff x="432" y="384"/>
            <a:chExt cx="4944" cy="1728"/>
          </a:xfrm>
        </p:grpSpPr>
        <p:sp>
          <p:nvSpPr>
            <p:cNvPr id="171029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Isaac’s birthright was promised to ________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not ________, the oldest son.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1030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1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1032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1033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1034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1035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36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1037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1038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39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1040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41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42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43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044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1045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1046" name="Text Box 38"/>
          <p:cNvSpPr txBox="1">
            <a:spLocks noChangeArrowheads="1"/>
          </p:cNvSpPr>
          <p:nvPr/>
        </p:nvSpPr>
        <p:spPr bwMode="auto">
          <a:xfrm>
            <a:off x="16002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Esau, Jacob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1047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Jacob, Esau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AutoShape 2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flowChartAlternateProcess">
            <a:avLst/>
          </a:prstGeom>
          <a:gradFill rotWithShape="0">
            <a:gsLst>
              <a:gs pos="0">
                <a:srgbClr val="4D4D4D"/>
              </a:gs>
              <a:gs pos="50000">
                <a:srgbClr val="B2B2B2"/>
              </a:gs>
              <a:gs pos="100000">
                <a:srgbClr val="4D4D4D"/>
              </a:gs>
            </a:gsLst>
            <a:lin ang="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35" name="Line 3"/>
          <p:cNvSpPr>
            <a:spLocks noChangeShapeType="1"/>
          </p:cNvSpPr>
          <p:nvPr/>
        </p:nvSpPr>
        <p:spPr bwMode="auto">
          <a:xfrm>
            <a:off x="228600" y="3657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228600" y="3962400"/>
            <a:ext cx="8686800" cy="990600"/>
            <a:chOff x="144" y="2496"/>
            <a:chExt cx="5472" cy="624"/>
          </a:xfrm>
        </p:grpSpPr>
        <p:sp>
          <p:nvSpPr>
            <p:cNvPr id="172037" name="Line 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2038" name="Group 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2039" name="Line 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040" name="AutoShape 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041" name="Group 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2042" name="Line 1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043" name="AutoShape 1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2044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5" name="AutoShape 13"/>
          <p:cNvSpPr>
            <a:spLocks noChangeArrowheads="1"/>
          </p:cNvSpPr>
          <p:nvPr/>
        </p:nvSpPr>
        <p:spPr bwMode="auto">
          <a:xfrm>
            <a:off x="81534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6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43227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7" name="AutoShape 15"/>
          <p:cNvSpPr>
            <a:spLocks noChangeArrowheads="1"/>
          </p:cNvSpPr>
          <p:nvPr/>
        </p:nvSpPr>
        <p:spPr bwMode="auto">
          <a:xfrm>
            <a:off x="4114800" y="44196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8" name="Text Box 16"/>
          <p:cNvSpPr txBox="1">
            <a:spLocks noChangeArrowheads="1"/>
          </p:cNvSpPr>
          <p:nvPr/>
        </p:nvSpPr>
        <p:spPr bwMode="auto">
          <a:xfrm>
            <a:off x="12954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A: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5334000" y="43227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B: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2050" name="Text Box 18"/>
          <p:cNvSpPr txBox="1">
            <a:spLocks noChangeArrowheads="1"/>
          </p:cNvSpPr>
          <p:nvPr/>
        </p:nvSpPr>
        <p:spPr bwMode="auto">
          <a:xfrm>
            <a:off x="16002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2051" name="Text Box 19"/>
          <p:cNvSpPr txBox="1">
            <a:spLocks noChangeArrowheads="1"/>
          </p:cNvSpPr>
          <p:nvPr/>
        </p:nvSpPr>
        <p:spPr bwMode="auto">
          <a:xfrm>
            <a:off x="5715000" y="42672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Isaac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grpSp>
        <p:nvGrpSpPr>
          <p:cNvPr id="172052" name="Group 20"/>
          <p:cNvGrpSpPr>
            <a:grpSpLocks/>
          </p:cNvGrpSpPr>
          <p:nvPr/>
        </p:nvGrpSpPr>
        <p:grpSpPr bwMode="auto">
          <a:xfrm>
            <a:off x="685800" y="609600"/>
            <a:ext cx="7848600" cy="2743200"/>
            <a:chOff x="432" y="384"/>
            <a:chExt cx="4944" cy="1728"/>
          </a:xfrm>
        </p:grpSpPr>
        <p:sp>
          <p:nvSpPr>
            <p:cNvPr id="172053" name="AutoShape 21"/>
            <p:cNvSpPr>
              <a:spLocks noChangeArrowheads="1"/>
            </p:cNvSpPr>
            <p:nvPr/>
          </p:nvSpPr>
          <p:spPr bwMode="auto">
            <a:xfrm>
              <a:off x="432" y="384"/>
              <a:ext cx="4944" cy="1728"/>
            </a:xfrm>
            <a:prstGeom prst="flowChartAlternateProcess">
              <a:avLst/>
            </a:prstGeom>
            <a:solidFill>
              <a:schemeClr val="tx1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This man had twelve sons who founded the</a:t>
              </a:r>
            </a:p>
            <a:p>
              <a:r>
                <a:rPr lang="en-US" sz="2400" b="0" dirty="0" smtClean="0">
                  <a:solidFill>
                    <a:srgbClr val="C0C0C0"/>
                  </a:solidFill>
                  <a:latin typeface="Arial" charset="0"/>
                </a:rPr>
                <a:t>12 Tribes of Egypt.</a:t>
              </a:r>
              <a:endParaRPr lang="en-US" sz="2400" b="0" dirty="0">
                <a:solidFill>
                  <a:srgbClr val="C0C0C0"/>
                </a:solidFill>
                <a:latin typeface="Arial" charset="0"/>
              </a:endParaRPr>
            </a:p>
          </p:txBody>
        </p:sp>
        <p:sp>
          <p:nvSpPr>
            <p:cNvPr id="172054" name="AutoShape 22"/>
            <p:cNvSpPr>
              <a:spLocks noChangeArrowheads="1"/>
            </p:cNvSpPr>
            <p:nvPr/>
          </p:nvSpPr>
          <p:spPr bwMode="auto">
            <a:xfrm>
              <a:off x="52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5" name="AutoShape 23"/>
            <p:cNvSpPr>
              <a:spLocks noChangeArrowheads="1"/>
            </p:cNvSpPr>
            <p:nvPr/>
          </p:nvSpPr>
          <p:spPr bwMode="auto">
            <a:xfrm>
              <a:off x="5088" y="1152"/>
              <a:ext cx="192" cy="192"/>
            </a:xfrm>
            <a:prstGeom prst="diamond">
              <a:avLst/>
            </a:prstGeom>
            <a:solidFill>
              <a:srgbClr val="FF9933"/>
            </a:solidFill>
            <a:ln w="2857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2056" name="Group 24"/>
          <p:cNvGrpSpPr>
            <a:grpSpLocks/>
          </p:cNvGrpSpPr>
          <p:nvPr/>
        </p:nvGrpSpPr>
        <p:grpSpPr bwMode="auto">
          <a:xfrm>
            <a:off x="228600" y="5334000"/>
            <a:ext cx="8686800" cy="990600"/>
            <a:chOff x="144" y="2496"/>
            <a:chExt cx="5472" cy="624"/>
          </a:xfrm>
        </p:grpSpPr>
        <p:sp>
          <p:nvSpPr>
            <p:cNvPr id="172057" name="Line 25"/>
            <p:cNvSpPr>
              <a:spLocks noChangeShapeType="1"/>
            </p:cNvSpPr>
            <p:nvPr/>
          </p:nvSpPr>
          <p:spPr bwMode="auto">
            <a:xfrm>
              <a:off x="2784" y="2809"/>
              <a:ext cx="192" cy="0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2058" name="Group 26"/>
            <p:cNvGrpSpPr>
              <a:grpSpLocks/>
            </p:cNvGrpSpPr>
            <p:nvPr/>
          </p:nvGrpSpPr>
          <p:grpSpPr bwMode="auto">
            <a:xfrm>
              <a:off x="2976" y="2496"/>
              <a:ext cx="2640" cy="624"/>
              <a:chOff x="2976" y="2496"/>
              <a:chExt cx="2640" cy="624"/>
            </a:xfrm>
          </p:grpSpPr>
          <p:sp>
            <p:nvSpPr>
              <p:cNvPr id="172059" name="Line 27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060" name="AutoShape 28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2061" name="Group 29"/>
            <p:cNvGrpSpPr>
              <a:grpSpLocks/>
            </p:cNvGrpSpPr>
            <p:nvPr/>
          </p:nvGrpSpPr>
          <p:grpSpPr bwMode="auto">
            <a:xfrm flipH="1">
              <a:off x="144" y="2496"/>
              <a:ext cx="2640" cy="624"/>
              <a:chOff x="2976" y="2496"/>
              <a:chExt cx="2640" cy="624"/>
            </a:xfrm>
          </p:grpSpPr>
          <p:sp>
            <p:nvSpPr>
              <p:cNvPr id="172062" name="Line 30"/>
              <p:cNvSpPr>
                <a:spLocks noChangeShapeType="1"/>
              </p:cNvSpPr>
              <p:nvPr/>
            </p:nvSpPr>
            <p:spPr bwMode="auto">
              <a:xfrm>
                <a:off x="5328" y="2809"/>
                <a:ext cx="288" cy="0"/>
              </a:xfrm>
              <a:prstGeom prst="line">
                <a:avLst/>
              </a:prstGeom>
              <a:noFill/>
              <a:ln w="28575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063" name="AutoShape 31"/>
              <p:cNvSpPr>
                <a:spLocks noChangeArrowheads="1"/>
              </p:cNvSpPr>
              <p:nvPr/>
            </p:nvSpPr>
            <p:spPr bwMode="auto">
              <a:xfrm>
                <a:off x="2976" y="2496"/>
                <a:ext cx="2352" cy="624"/>
              </a:xfrm>
              <a:prstGeom prst="flowChartPreparation">
                <a:avLst/>
              </a:prstGeom>
              <a:solidFill>
                <a:schemeClr val="tx1"/>
              </a:solidFill>
              <a:ln w="28575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2064" name="AutoShap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9530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5" name="AutoShape 33"/>
          <p:cNvSpPr>
            <a:spLocks noChangeArrowheads="1"/>
          </p:cNvSpPr>
          <p:nvPr/>
        </p:nvSpPr>
        <p:spPr bwMode="auto">
          <a:xfrm>
            <a:off x="81534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6" name="AutoShap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14400" y="5694363"/>
            <a:ext cx="304800" cy="304800"/>
          </a:xfrm>
          <a:prstGeom prst="diamond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7" name="AutoShape 35"/>
          <p:cNvSpPr>
            <a:spLocks noChangeArrowheads="1"/>
          </p:cNvSpPr>
          <p:nvPr/>
        </p:nvSpPr>
        <p:spPr bwMode="auto">
          <a:xfrm>
            <a:off x="4114800" y="5791200"/>
            <a:ext cx="92075" cy="92075"/>
          </a:xfrm>
          <a:prstGeom prst="flowChartConnector">
            <a:avLst/>
          </a:prstGeom>
          <a:gradFill rotWithShape="0">
            <a:gsLst>
              <a:gs pos="0">
                <a:schemeClr val="bg2"/>
              </a:gs>
              <a:gs pos="100000">
                <a:srgbClr val="B2B2B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68" name="Text Box 36"/>
          <p:cNvSpPr txBox="1">
            <a:spLocks noChangeArrowheads="1"/>
          </p:cNvSpPr>
          <p:nvPr/>
        </p:nvSpPr>
        <p:spPr bwMode="auto">
          <a:xfrm>
            <a:off x="12954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C: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2069" name="Text Box 37"/>
          <p:cNvSpPr txBox="1">
            <a:spLocks noChangeArrowheads="1"/>
          </p:cNvSpPr>
          <p:nvPr/>
        </p:nvSpPr>
        <p:spPr bwMode="auto">
          <a:xfrm>
            <a:off x="5334000" y="5694363"/>
            <a:ext cx="304800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600" b="0">
                <a:solidFill>
                  <a:srgbClr val="FF9933"/>
                </a:solidFill>
                <a:latin typeface="Arial Black" pitchFamily="34" charset="0"/>
              </a:rPr>
              <a:t>D:</a:t>
            </a:r>
            <a:endParaRPr lang="en-US" sz="2800" b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2070" name="Text Box 38"/>
          <p:cNvSpPr txBox="1">
            <a:spLocks noChangeArrowheads="1"/>
          </p:cNvSpPr>
          <p:nvPr/>
        </p:nvSpPr>
        <p:spPr bwMode="auto">
          <a:xfrm>
            <a:off x="1676400" y="42672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Noah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172071" name="Text Box 39"/>
          <p:cNvSpPr txBox="1">
            <a:spLocks noChangeArrowheads="1"/>
          </p:cNvSpPr>
          <p:nvPr/>
        </p:nvSpPr>
        <p:spPr bwMode="auto">
          <a:xfrm>
            <a:off x="5715000" y="5638800"/>
            <a:ext cx="2133600" cy="31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Joseph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1676400" y="5638800"/>
            <a:ext cx="2133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dirty="0" smtClean="0">
                <a:solidFill>
                  <a:srgbClr val="C0C0C0"/>
                </a:solidFill>
                <a:latin typeface="Arial" charset="0"/>
              </a:rPr>
              <a:t>Jacob</a:t>
            </a:r>
            <a:endParaRPr lang="en-US" sz="1400" dirty="0">
              <a:solidFill>
                <a:srgbClr val="C0C0C0"/>
              </a:solidFill>
              <a:latin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>
    <p:zoom/>
    <p:sndAc>
      <p:stSnd>
        <p:snd r:embed="rId3" name="cashreg.wav"/>
      </p:stSnd>
    </p:sndAc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o wants to be a Millionaire1">
  <a:themeElements>
    <a:clrScheme name="Who wants to be a Millionair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ho wants to be a Millionaire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o wants to be a Millionair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 wants to be a Millionaire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o wants to be a Millionaire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 wants to be a Millionaire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 wants to be a Millionaire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 wants to be a Millionaire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o wants to be a Millionaire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C:\windows\TEMP\Who wants to be a Millionaire1.pot</Template>
  <TotalTime>2513</TotalTime>
  <Words>518</Words>
  <Application>Microsoft Macintosh PowerPoint</Application>
  <PresentationFormat>On-screen Show (4:3)</PresentationFormat>
  <Paragraphs>184</Paragraphs>
  <Slides>21</Slides>
  <Notes>21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  <vt:variant>
        <vt:lpstr>Custom Shows</vt:lpstr>
      </vt:variant>
      <vt:variant>
        <vt:i4>1</vt:i4>
      </vt:variant>
    </vt:vector>
  </HeadingPairs>
  <TitlesOfParts>
    <vt:vector size="23" baseType="lpstr">
      <vt:lpstr>Who wants to be a Millionaire1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Custom Show 1</vt:lpstr>
    </vt:vector>
  </TitlesOfParts>
  <Company>Cascade Union Elementary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wants to be a millionaire template</dc:title>
  <dc:subject>Blank template for teachers</dc:subject>
  <dc:creator>Tony Baldwin</dc:creator>
  <cp:lastModifiedBy>Deborah Coffey</cp:lastModifiedBy>
  <cp:revision>47</cp:revision>
  <cp:lastPrinted>2000-05-03T23:45:17Z</cp:lastPrinted>
  <dcterms:created xsi:type="dcterms:W3CDTF">2000-05-03T23:42:16Z</dcterms:created>
  <dcterms:modified xsi:type="dcterms:W3CDTF">2011-11-02T14:28:53Z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ist">
    <vt:lpwstr>T. Baldwin</vt:lpwstr>
  </property>
  <property fmtid="{D5CDD505-2E9C-101B-9397-08002B2CF9AE}" pid="3" name="Checked by">
    <vt:lpwstr>T. Baldwin</vt:lpwstr>
  </property>
  <property fmtid="{D5CDD505-2E9C-101B-9397-08002B2CF9AE}" pid="4" name="Client">
    <vt:lpwstr>Novell 3.31</vt:lpwstr>
  </property>
  <property fmtid="{D5CDD505-2E9C-101B-9397-08002B2CF9AE}" pid="5" name="Date completed">
    <vt:filetime>2001-12-06T08:00:00Z</vt:filetime>
  </property>
  <property fmtid="{D5CDD505-2E9C-101B-9397-08002B2CF9AE}" pid="6" name="Department">
    <vt:lpwstr>Technology services</vt:lpwstr>
  </property>
  <property fmtid="{D5CDD505-2E9C-101B-9397-08002B2CF9AE}" pid="7" name="Destination">
    <vt:lpwstr>Districtwide</vt:lpwstr>
  </property>
  <property fmtid="{D5CDD505-2E9C-101B-9397-08002B2CF9AE}" pid="8" name="Disposition">
    <vt:lpwstr>Finished</vt:lpwstr>
  </property>
  <property fmtid="{D5CDD505-2E9C-101B-9397-08002B2CF9AE}" pid="9" name="Division">
    <vt:lpwstr>N/A</vt:lpwstr>
  </property>
  <property fmtid="{D5CDD505-2E9C-101B-9397-08002B2CF9AE}" pid="10" name="Document number">
    <vt:i4>12010001</vt:i4>
  </property>
  <property fmtid="{D5CDD505-2E9C-101B-9397-08002B2CF9AE}" pid="11" name="Editor">
    <vt:lpwstr>T. Baldwin</vt:lpwstr>
  </property>
  <property fmtid="{D5CDD505-2E9C-101B-9397-08002B2CF9AE}" pid="12" name="Owner">
    <vt:lpwstr>T. Baldwin</vt:lpwstr>
  </property>
  <property fmtid="{D5CDD505-2E9C-101B-9397-08002B2CF9AE}" pid="13" name="Project">
    <vt:lpwstr>Tech. Support Materals</vt:lpwstr>
  </property>
  <property fmtid="{D5CDD505-2E9C-101B-9397-08002B2CF9AE}" pid="14" name="Telephone number">
    <vt:lpwstr>530.378.7025</vt:lpwstr>
  </property>
</Properties>
</file>